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9144000" cy="6858000" type="screen4x3"/>
  <p:notesSz cx="6797675" cy="9872663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785" userDrawn="1">
          <p15:clr>
            <a:srgbClr val="A4A3A4"/>
          </p15:clr>
        </p15:guide>
        <p15:guide id="2" orient="horz" pos="8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CD"/>
    <a:srgbClr val="FF9933"/>
    <a:srgbClr val="FFCC99"/>
    <a:srgbClr val="FFCC66"/>
    <a:srgbClr val="EE9012"/>
    <a:srgbClr val="FCCD04"/>
    <a:srgbClr val="E9FCFD"/>
    <a:srgbClr val="C1CCF6"/>
    <a:srgbClr val="D5BAEB"/>
    <a:srgbClr val="8E9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12" d="100"/>
          <a:sy n="112" d="100"/>
        </p:scale>
        <p:origin x="1566" y="96"/>
      </p:cViewPr>
      <p:guideLst>
        <p:guide pos="4785"/>
        <p:guide orient="horz" pos="8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86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EAEE24A-D3C4-4FB2-8C8D-111C0F34D221}" type="datetime1">
              <a:rPr lang="de-DE" smtClean="0"/>
              <a:t>04.08.2026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6EAAE-EF2F-410C-9975-E34DFA44C583}" type="datetime1">
              <a:rPr lang="de-DE" smtClean="0"/>
              <a:pPr/>
              <a:t>04.08.2026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5075"/>
            <a:ext cx="4441825" cy="33305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805" y="308698"/>
            <a:ext cx="3928735" cy="853352"/>
          </a:xfrm>
        </p:spPr>
        <p:txBody>
          <a:bodyPr rtlCol="0">
            <a:noAutofit/>
          </a:bodyPr>
          <a:lstStyle>
            <a:lvl1pPr>
              <a:defRPr sz="2700" b="1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187B73-783A-4738-BF82-8C2F3297A9D6}" type="datetime1">
              <a:rPr lang="de-DE" noProof="0" smtClean="0"/>
              <a:t>04.08.2026</a:t>
            </a:fld>
            <a:endParaRPr lang="de-DE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Dokument-Name: Organigramm Zentrum Breitenhof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803" y="979487"/>
            <a:ext cx="2686050" cy="365126"/>
          </a:xfrm>
        </p:spPr>
        <p:txBody>
          <a:bodyPr rtlCol="0">
            <a:noAutofit/>
          </a:bodyPr>
          <a:lstStyle>
            <a:lvl1pPr marL="0" indent="0">
              <a:spcBef>
                <a:spcPts val="675"/>
              </a:spcBef>
              <a:buNone/>
              <a:defRPr sz="1500" b="1">
                <a:latin typeface="+mj-lt"/>
              </a:defRPr>
            </a:lvl1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4521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805" y="308698"/>
            <a:ext cx="3928735" cy="853352"/>
          </a:xfrm>
        </p:spPr>
        <p:txBody>
          <a:bodyPr rtlCol="0">
            <a:noAutofit/>
          </a:bodyPr>
          <a:lstStyle>
            <a:lvl1pPr>
              <a:defRPr sz="2700" b="1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34C1BD-827B-42B5-B281-7C13013EC58E}" type="datetime1">
              <a:rPr lang="de-DE" noProof="0" smtClean="0"/>
              <a:t>04.08.2026</a:t>
            </a:fld>
            <a:endParaRPr lang="de-DE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Dokument-Name: Organigramm Zentrum Breitenhof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803" y="979487"/>
            <a:ext cx="2686050" cy="365126"/>
          </a:xfrm>
        </p:spPr>
        <p:txBody>
          <a:bodyPr rtlCol="0">
            <a:noAutofit/>
          </a:bodyPr>
          <a:lstStyle>
            <a:lvl1pPr marL="0" indent="0">
              <a:spcBef>
                <a:spcPts val="675"/>
              </a:spcBef>
              <a:buNone/>
              <a:defRPr sz="1500" b="1">
                <a:latin typeface="+mj-lt"/>
              </a:defRPr>
            </a:lvl1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1475" y="1543051"/>
            <a:ext cx="8515350" cy="4733925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E632F51-FD82-4E15-929F-74E407D460F1}" type="datetime1">
              <a:rPr lang="de-DE" noProof="0" smtClean="0"/>
              <a:t>04.08.2026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 noProof="0"/>
              <a:t>Dokument-Name: Organigramm Zentrum Breitenhof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Gerader Verbinder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42979" y="3093395"/>
            <a:ext cx="0" cy="126499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DC2289C-E06D-4F42-9504-C59FC2CB9B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438" y="1269650"/>
            <a:ext cx="2763492" cy="404907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Organigramm Zentrum Breitenhof AG</a:t>
            </a:r>
          </a:p>
          <a:p>
            <a:pPr rtl="0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Ab 01.06.2026</a:t>
            </a:r>
          </a:p>
        </p:txBody>
      </p:sp>
      <p:sp>
        <p:nvSpPr>
          <p:cNvPr id="189" name="Rechteck 188">
            <a:extLst>
              <a:ext uri="{FF2B5EF4-FFF2-40B4-BE49-F238E27FC236}">
                <a16:creationId xmlns:a16="http://schemas.microsoft.com/office/drawing/2014/main" id="{AF7D30AD-3130-40C6-8BC9-7EE80B4B9A00}"/>
              </a:ext>
            </a:extLst>
          </p:cNvPr>
          <p:cNvSpPr/>
          <p:nvPr/>
        </p:nvSpPr>
        <p:spPr>
          <a:xfrm>
            <a:off x="940664" y="4665177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3</a:t>
            </a:r>
          </a:p>
        </p:txBody>
      </p:sp>
      <p:sp>
        <p:nvSpPr>
          <p:cNvPr id="192" name="Rechteck 191">
            <a:extLst>
              <a:ext uri="{FF2B5EF4-FFF2-40B4-BE49-F238E27FC236}">
                <a16:creationId xmlns:a16="http://schemas.microsoft.com/office/drawing/2014/main" id="{7893426B-E83B-41DC-A793-6BBC6104B3A6}"/>
              </a:ext>
            </a:extLst>
          </p:cNvPr>
          <p:cNvSpPr/>
          <p:nvPr/>
        </p:nvSpPr>
        <p:spPr>
          <a:xfrm>
            <a:off x="940664" y="5019531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4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25612D2-B90B-47E9-B7AF-5CCA9F91F123}"/>
              </a:ext>
            </a:extLst>
          </p:cNvPr>
          <p:cNvSpPr/>
          <p:nvPr/>
        </p:nvSpPr>
        <p:spPr>
          <a:xfrm>
            <a:off x="940664" y="5374496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Nachtwache</a:t>
            </a:r>
          </a:p>
        </p:txBody>
      </p:sp>
      <p:sp>
        <p:nvSpPr>
          <p:cNvPr id="150" name="Rechteck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878362" y="3237378"/>
            <a:ext cx="1371600" cy="297000"/>
          </a:xfrm>
          <a:prstGeom prst="rect">
            <a:avLst/>
          </a:prstGeom>
          <a:solidFill>
            <a:srgbClr val="FF9933"/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Bereichsleitung </a:t>
            </a:r>
          </a:p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Pflege und Betreuung</a:t>
            </a:r>
          </a:p>
        </p:txBody>
      </p:sp>
      <p:sp>
        <p:nvSpPr>
          <p:cNvPr id="195" name="Rechteck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940666" y="3621177"/>
            <a:ext cx="1318106" cy="324000"/>
          </a:xfrm>
          <a:prstGeom prst="rect">
            <a:avLst/>
          </a:prstGeom>
          <a:solidFill>
            <a:schemeClr val="bg2">
              <a:lumMod val="95000"/>
            </a:schemeClr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Stab: Administration / Qualität / Bildung</a:t>
            </a:r>
          </a:p>
        </p:txBody>
      </p:sp>
      <p:sp>
        <p:nvSpPr>
          <p:cNvPr id="153" name="Rechteck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2734869" y="3227526"/>
            <a:ext cx="1371600" cy="297000"/>
          </a:xfrm>
          <a:prstGeom prst="rect">
            <a:avLst/>
          </a:prstGeom>
          <a:solidFill>
            <a:srgbClr val="FF9933"/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Bereichsleitung </a:t>
            </a:r>
          </a:p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Hotellerie ***(SIBE AS/GS)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4180715-C7E9-E75D-06AB-56821AD4DD99}"/>
              </a:ext>
            </a:extLst>
          </p:cNvPr>
          <p:cNvSpPr/>
          <p:nvPr/>
        </p:nvSpPr>
        <p:spPr>
          <a:xfrm>
            <a:off x="941270" y="3966777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1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78B6BB9-437F-4943-C4A4-005AF892B212}"/>
              </a:ext>
            </a:extLst>
          </p:cNvPr>
          <p:cNvSpPr/>
          <p:nvPr/>
        </p:nvSpPr>
        <p:spPr>
          <a:xfrm>
            <a:off x="941270" y="4315977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2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BD505DB-20D4-E1F2-6643-F7D84173A552}"/>
              </a:ext>
            </a:extLst>
          </p:cNvPr>
          <p:cNvSpPr/>
          <p:nvPr/>
        </p:nvSpPr>
        <p:spPr>
          <a:xfrm>
            <a:off x="1611673" y="3966777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1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BB3813AA-B542-C8F0-8BCD-7AFCC7DBD28B}"/>
              </a:ext>
            </a:extLst>
          </p:cNvPr>
          <p:cNvSpPr/>
          <p:nvPr/>
        </p:nvSpPr>
        <p:spPr>
          <a:xfrm>
            <a:off x="1611673" y="4315977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2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934EE2E-363E-A592-E9FD-C67E7DE06961}"/>
              </a:ext>
            </a:extLst>
          </p:cNvPr>
          <p:cNvSpPr/>
          <p:nvPr/>
        </p:nvSpPr>
        <p:spPr>
          <a:xfrm>
            <a:off x="1612964" y="4665177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3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98F5534A-869D-10AC-4B41-AA134B3B0E7F}"/>
              </a:ext>
            </a:extLst>
          </p:cNvPr>
          <p:cNvSpPr/>
          <p:nvPr/>
        </p:nvSpPr>
        <p:spPr>
          <a:xfrm>
            <a:off x="1611673" y="5019193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4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863A6CC4-C1D4-E7CD-88E3-81B813CDE928}"/>
              </a:ext>
            </a:extLst>
          </p:cNvPr>
          <p:cNvSpPr/>
          <p:nvPr/>
        </p:nvSpPr>
        <p:spPr>
          <a:xfrm>
            <a:off x="1612964" y="5374496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Nachtwache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8AFCEBD7-F9A5-97BC-BE45-996C43A76E8C}"/>
              </a:ext>
            </a:extLst>
          </p:cNvPr>
          <p:cNvSpPr/>
          <p:nvPr/>
        </p:nvSpPr>
        <p:spPr>
          <a:xfrm>
            <a:off x="2791215" y="4306125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</a:t>
            </a:r>
            <a:b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Hauswirtschaft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AEF14C6F-342E-5AAD-0906-E4D24FED7DAE}"/>
              </a:ext>
            </a:extLst>
          </p:cNvPr>
          <p:cNvSpPr/>
          <p:nvPr/>
        </p:nvSpPr>
        <p:spPr>
          <a:xfrm>
            <a:off x="2791406" y="4656217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Techn. Dienst</a:t>
            </a:r>
          </a:p>
          <a:p>
            <a:pPr algn="ctr" defTabSz="300031">
              <a:lnSpc>
                <a:spcPct val="90000"/>
              </a:lnSpc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***(SIBE BS)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9E135B04-5DB5-DB06-DEE8-47826B8BB01E}"/>
              </a:ext>
            </a:extLst>
          </p:cNvPr>
          <p:cNvSpPr/>
          <p:nvPr/>
        </p:nvSpPr>
        <p:spPr>
          <a:xfrm>
            <a:off x="2791406" y="3611325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Verpflegung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D4E45054-2A04-9E89-C5F4-63F977AD9DA5}"/>
              </a:ext>
            </a:extLst>
          </p:cNvPr>
          <p:cNvSpPr/>
          <p:nvPr/>
        </p:nvSpPr>
        <p:spPr>
          <a:xfrm>
            <a:off x="2791406" y="3956925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Service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C4D26FE6-DA1B-ACAE-3F8F-E3EC539D8711}"/>
              </a:ext>
            </a:extLst>
          </p:cNvPr>
          <p:cNvSpPr/>
          <p:nvPr/>
        </p:nvSpPr>
        <p:spPr>
          <a:xfrm>
            <a:off x="3466414" y="3611325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Verpflegung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16C7CF00-D6FC-BDB6-86E3-B6229F0ED6C8}"/>
              </a:ext>
            </a:extLst>
          </p:cNvPr>
          <p:cNvSpPr/>
          <p:nvPr/>
        </p:nvSpPr>
        <p:spPr>
          <a:xfrm>
            <a:off x="3466414" y="3956925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Service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0D484E0C-253C-ADA6-CF51-D9610C54E3B4}"/>
              </a:ext>
            </a:extLst>
          </p:cNvPr>
          <p:cNvSpPr/>
          <p:nvPr/>
        </p:nvSpPr>
        <p:spPr>
          <a:xfrm>
            <a:off x="3466414" y="4306125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Hauswirtschaft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57DCFDE0-4137-4CB8-DD04-B63038DBB1EE}"/>
              </a:ext>
            </a:extLst>
          </p:cNvPr>
          <p:cNvSpPr/>
          <p:nvPr/>
        </p:nvSpPr>
        <p:spPr>
          <a:xfrm>
            <a:off x="3466497" y="4656217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Technischer Dienst</a:t>
            </a:r>
          </a:p>
        </p:txBody>
      </p:sp>
      <p:cxnSp>
        <p:nvCxnSpPr>
          <p:cNvPr id="137" name="Gerader Verbinder 136">
            <a:extLst>
              <a:ext uri="{FF2B5EF4-FFF2-40B4-BE49-F238E27FC236}">
                <a16:creationId xmlns:a16="http://schemas.microsoft.com/office/drawing/2014/main" id="{9B60452B-922F-3FC2-AF8A-E3F0BC7DE3A6}"/>
              </a:ext>
            </a:extLst>
          </p:cNvPr>
          <p:cNvCxnSpPr>
            <a:stCxn id="8" idx="3"/>
            <a:endCxn id="34" idx="1"/>
          </p:cNvCxnSpPr>
          <p:nvPr/>
        </p:nvCxnSpPr>
        <p:spPr>
          <a:xfrm>
            <a:off x="1589270" y="4128777"/>
            <a:ext cx="224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Gerader Verbinder 138">
            <a:extLst>
              <a:ext uri="{FF2B5EF4-FFF2-40B4-BE49-F238E27FC236}">
                <a16:creationId xmlns:a16="http://schemas.microsoft.com/office/drawing/2014/main" id="{10904BD9-248D-CEEA-D385-7E1705A739A2}"/>
              </a:ext>
            </a:extLst>
          </p:cNvPr>
          <p:cNvCxnSpPr>
            <a:stCxn id="9" idx="3"/>
            <a:endCxn id="35" idx="1"/>
          </p:cNvCxnSpPr>
          <p:nvPr/>
        </p:nvCxnSpPr>
        <p:spPr>
          <a:xfrm>
            <a:off x="1589270" y="4477977"/>
            <a:ext cx="224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Gerader Verbinder 140">
            <a:extLst>
              <a:ext uri="{FF2B5EF4-FFF2-40B4-BE49-F238E27FC236}">
                <a16:creationId xmlns:a16="http://schemas.microsoft.com/office/drawing/2014/main" id="{AB5CB300-9A67-7FE5-4C34-4B4F4790494C}"/>
              </a:ext>
            </a:extLst>
          </p:cNvPr>
          <p:cNvCxnSpPr>
            <a:cxnSpLocks/>
            <a:stCxn id="189" idx="3"/>
            <a:endCxn id="36" idx="1"/>
          </p:cNvCxnSpPr>
          <p:nvPr/>
        </p:nvCxnSpPr>
        <p:spPr>
          <a:xfrm>
            <a:off x="1588664" y="4827177"/>
            <a:ext cx="24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Gerader Verbinder 142">
            <a:extLst>
              <a:ext uri="{FF2B5EF4-FFF2-40B4-BE49-F238E27FC236}">
                <a16:creationId xmlns:a16="http://schemas.microsoft.com/office/drawing/2014/main" id="{0E439B74-80D4-5C6B-436B-02C613B0338F}"/>
              </a:ext>
            </a:extLst>
          </p:cNvPr>
          <p:cNvCxnSpPr>
            <a:stCxn id="192" idx="3"/>
            <a:endCxn id="37" idx="1"/>
          </p:cNvCxnSpPr>
          <p:nvPr/>
        </p:nvCxnSpPr>
        <p:spPr>
          <a:xfrm flipV="1">
            <a:off x="1588664" y="5181193"/>
            <a:ext cx="23009" cy="3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Gerader Verbinder 145">
            <a:extLst>
              <a:ext uri="{FF2B5EF4-FFF2-40B4-BE49-F238E27FC236}">
                <a16:creationId xmlns:a16="http://schemas.microsoft.com/office/drawing/2014/main" id="{E7FDC303-8FC7-C6FE-AAB3-7175AC565634}"/>
              </a:ext>
            </a:extLst>
          </p:cNvPr>
          <p:cNvCxnSpPr>
            <a:cxnSpLocks/>
            <a:stCxn id="23" idx="3"/>
            <a:endCxn id="38" idx="1"/>
          </p:cNvCxnSpPr>
          <p:nvPr/>
        </p:nvCxnSpPr>
        <p:spPr>
          <a:xfrm>
            <a:off x="1588664" y="5536496"/>
            <a:ext cx="24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Gerader Verbinder 148">
            <a:extLst>
              <a:ext uri="{FF2B5EF4-FFF2-40B4-BE49-F238E27FC236}">
                <a16:creationId xmlns:a16="http://schemas.microsoft.com/office/drawing/2014/main" id="{3A15363F-2CD0-76F9-F67B-3D49137B01F9}"/>
              </a:ext>
            </a:extLst>
          </p:cNvPr>
          <p:cNvCxnSpPr>
            <a:stCxn id="46" idx="3"/>
            <a:endCxn id="48" idx="1"/>
          </p:cNvCxnSpPr>
          <p:nvPr/>
        </p:nvCxnSpPr>
        <p:spPr>
          <a:xfrm>
            <a:off x="3439406" y="3773325"/>
            <a:ext cx="270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Gerader Verbinder 151">
            <a:extLst>
              <a:ext uri="{FF2B5EF4-FFF2-40B4-BE49-F238E27FC236}">
                <a16:creationId xmlns:a16="http://schemas.microsoft.com/office/drawing/2014/main" id="{6239721F-001B-B01E-D77C-C659757FC3CD}"/>
              </a:ext>
            </a:extLst>
          </p:cNvPr>
          <p:cNvCxnSpPr>
            <a:stCxn id="47" idx="3"/>
            <a:endCxn id="49" idx="1"/>
          </p:cNvCxnSpPr>
          <p:nvPr/>
        </p:nvCxnSpPr>
        <p:spPr>
          <a:xfrm>
            <a:off x="3439406" y="4118925"/>
            <a:ext cx="270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r Verbinder 154">
            <a:extLst>
              <a:ext uri="{FF2B5EF4-FFF2-40B4-BE49-F238E27FC236}">
                <a16:creationId xmlns:a16="http://schemas.microsoft.com/office/drawing/2014/main" id="{E0674B3A-6FF2-FB46-C168-8662353ABE17}"/>
              </a:ext>
            </a:extLst>
          </p:cNvPr>
          <p:cNvCxnSpPr>
            <a:stCxn id="43" idx="3"/>
            <a:endCxn id="50" idx="1"/>
          </p:cNvCxnSpPr>
          <p:nvPr/>
        </p:nvCxnSpPr>
        <p:spPr>
          <a:xfrm>
            <a:off x="3439215" y="4468125"/>
            <a:ext cx="2719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Gerader Verbinder 157">
            <a:extLst>
              <a:ext uri="{FF2B5EF4-FFF2-40B4-BE49-F238E27FC236}">
                <a16:creationId xmlns:a16="http://schemas.microsoft.com/office/drawing/2014/main" id="{9F2AECC4-6E58-BFE7-01CE-6B2BB1B69337}"/>
              </a:ext>
            </a:extLst>
          </p:cNvPr>
          <p:cNvCxnSpPr>
            <a:cxnSpLocks/>
            <a:stCxn id="44" idx="3"/>
            <a:endCxn id="51" idx="1"/>
          </p:cNvCxnSpPr>
          <p:nvPr/>
        </p:nvCxnSpPr>
        <p:spPr>
          <a:xfrm>
            <a:off x="3439406" y="4818217"/>
            <a:ext cx="270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Gerader Verbinder 164">
            <a:extLst>
              <a:ext uri="{FF2B5EF4-FFF2-40B4-BE49-F238E27FC236}">
                <a16:creationId xmlns:a16="http://schemas.microsoft.com/office/drawing/2014/main" id="{8EC58868-0B9A-04BF-6674-07A0A1E3DDC3}"/>
              </a:ext>
            </a:extLst>
          </p:cNvPr>
          <p:cNvCxnSpPr>
            <a:cxnSpLocks/>
          </p:cNvCxnSpPr>
          <p:nvPr/>
        </p:nvCxnSpPr>
        <p:spPr>
          <a:xfrm>
            <a:off x="4572000" y="2360628"/>
            <a:ext cx="0" cy="2703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Rechteck 176">
            <a:extLst>
              <a:ext uri="{FF2B5EF4-FFF2-40B4-BE49-F238E27FC236}">
                <a16:creationId xmlns:a16="http://schemas.microsoft.com/office/drawing/2014/main" id="{93EB7C83-2DA3-BA4F-0C91-6D7411662156}"/>
              </a:ext>
            </a:extLst>
          </p:cNvPr>
          <p:cNvSpPr/>
          <p:nvPr/>
        </p:nvSpPr>
        <p:spPr>
          <a:xfrm>
            <a:off x="5379776" y="2682163"/>
            <a:ext cx="648000" cy="339214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Busbetrieb</a:t>
            </a:r>
          </a:p>
        </p:txBody>
      </p:sp>
      <p:pic>
        <p:nvPicPr>
          <p:cNvPr id="216" name="Grafik 215" descr="Ein Bild, das Text, Schrift, Design, Typografie enthält.&#10;&#10;Automatisch generierte Beschreibung">
            <a:extLst>
              <a:ext uri="{FF2B5EF4-FFF2-40B4-BE49-F238E27FC236}">
                <a16:creationId xmlns:a16="http://schemas.microsoft.com/office/drawing/2014/main" id="{372D6F31-D5EE-0D61-7651-97567445C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93" y="408500"/>
            <a:ext cx="1237869" cy="652082"/>
          </a:xfrm>
          <a:prstGeom prst="rect">
            <a:avLst/>
          </a:prstGeom>
        </p:spPr>
      </p:pic>
      <p:pic>
        <p:nvPicPr>
          <p:cNvPr id="224" name="Grafik 223" descr="Ein Bild, das Symbol, Logo, Schrift, Grafiken enthält.&#10;&#10;Automatisch generierte Beschreibung">
            <a:extLst>
              <a:ext uri="{FF2B5EF4-FFF2-40B4-BE49-F238E27FC236}">
                <a16:creationId xmlns:a16="http://schemas.microsoft.com/office/drawing/2014/main" id="{F88FC83E-4B34-ED57-5BFE-671767674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541" y="6226206"/>
            <a:ext cx="326327" cy="377190"/>
          </a:xfrm>
          <a:prstGeom prst="rect">
            <a:avLst/>
          </a:prstGeom>
        </p:spPr>
      </p:pic>
      <p:sp>
        <p:nvSpPr>
          <p:cNvPr id="227" name="Fußzeilenplatzhalter 226">
            <a:extLst>
              <a:ext uri="{FF2B5EF4-FFF2-40B4-BE49-F238E27FC236}">
                <a16:creationId xmlns:a16="http://schemas.microsoft.com/office/drawing/2014/main" id="{04942EC5-C60F-3F74-DB89-18FFC143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645" y="6226206"/>
            <a:ext cx="8071601" cy="604986"/>
          </a:xfrm>
          <a:noFill/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l" rtl="0">
              <a:tabLst>
                <a:tab pos="5646738" algn="l"/>
                <a:tab pos="6010275" algn="l"/>
              </a:tabLst>
            </a:pPr>
            <a:r>
              <a:rPr lang="de-D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Dokument-Name: Organigramm Zentrum Breitenhof	Erstellt:	01.06.2026 / Verwaltung	Seite 1 von 1</a:t>
            </a:r>
          </a:p>
          <a:p>
            <a:pPr algn="l" rtl="0">
              <a:tabLst>
                <a:tab pos="5646738" algn="l"/>
                <a:tab pos="6010275" algn="l"/>
              </a:tabLst>
            </a:pPr>
            <a:r>
              <a:rPr lang="de-DE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Archiv:	geändert:	</a:t>
            </a:r>
          </a:p>
        </p:txBody>
      </p:sp>
      <p:cxnSp>
        <p:nvCxnSpPr>
          <p:cNvPr id="229" name="Gerader Verbinder 228">
            <a:extLst>
              <a:ext uri="{FF2B5EF4-FFF2-40B4-BE49-F238E27FC236}">
                <a16:creationId xmlns:a16="http://schemas.microsoft.com/office/drawing/2014/main" id="{D8299691-461C-D149-2ABF-5775F4ADF4CF}"/>
              </a:ext>
            </a:extLst>
          </p:cNvPr>
          <p:cNvCxnSpPr>
            <a:cxnSpLocks/>
          </p:cNvCxnSpPr>
          <p:nvPr/>
        </p:nvCxnSpPr>
        <p:spPr>
          <a:xfrm flipV="1">
            <a:off x="305219" y="6331397"/>
            <a:ext cx="7901021" cy="263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386A35ED-8873-90E0-19E5-857D23BA813C}"/>
              </a:ext>
            </a:extLst>
          </p:cNvPr>
          <p:cNvSpPr txBox="1"/>
          <p:nvPr/>
        </p:nvSpPr>
        <p:spPr>
          <a:xfrm>
            <a:off x="2734869" y="5760499"/>
            <a:ext cx="1631740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7800" algn="l"/>
              </a:tabLst>
            </a:pPr>
            <a:r>
              <a:rPr lang="de-CH" sz="680" dirty="0">
                <a:latin typeface="Arial" panose="020B0604020202020204" pitchFamily="34" charset="0"/>
                <a:cs typeface="Arial" panose="020B0604020202020204" pitchFamily="34" charset="0"/>
              </a:rPr>
              <a:t>* Mitglieder Geschäftsleitung (GL)</a:t>
            </a:r>
          </a:p>
          <a:p>
            <a:pPr>
              <a:tabLst>
                <a:tab pos="177800" algn="l"/>
              </a:tabLst>
            </a:pPr>
            <a:r>
              <a:rPr lang="de-CH" sz="680" dirty="0">
                <a:latin typeface="Arial" panose="020B0604020202020204" pitchFamily="34" charset="0"/>
                <a:cs typeface="Arial" panose="020B0604020202020204" pitchFamily="34" charset="0"/>
              </a:rPr>
              <a:t>** Vorsitzender der GL</a:t>
            </a:r>
          </a:p>
          <a:p>
            <a:pPr>
              <a:tabLst>
                <a:tab pos="177800" algn="l"/>
              </a:tabLst>
            </a:pPr>
            <a:r>
              <a:rPr lang="de-CH" sz="680" dirty="0">
                <a:latin typeface="Arial" panose="020B0604020202020204" pitchFamily="34" charset="0"/>
                <a:cs typeface="Arial" panose="020B0604020202020204" pitchFamily="34" charset="0"/>
              </a:rPr>
              <a:t>*** Siehe Sicherheitsorganigramm</a:t>
            </a:r>
          </a:p>
        </p:txBody>
      </p:sp>
      <p:cxnSp>
        <p:nvCxnSpPr>
          <p:cNvPr id="28" name="Verbinder: gewinkelt 27">
            <a:extLst>
              <a:ext uri="{FF2B5EF4-FFF2-40B4-BE49-F238E27FC236}">
                <a16:creationId xmlns:a16="http://schemas.microsoft.com/office/drawing/2014/main" id="{6FA344D7-9A0F-08E2-7EAE-DFD079F3DB04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45168" y="3631421"/>
            <a:ext cx="253414" cy="3906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C5CA52D2-1323-62A4-A909-82AEAD38A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00308" y="3100218"/>
            <a:ext cx="0" cy="120487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6B26D3E7-809C-27E3-555B-A29C0756F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5007" y="3100218"/>
            <a:ext cx="0" cy="137160"/>
          </a:xfrm>
          <a:prstGeom prst="line">
            <a:avLst/>
          </a:prstGeom>
          <a:ln w="6350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Verbinder: gewinkelt 24">
            <a:extLst>
              <a:ext uri="{FF2B5EF4-FFF2-40B4-BE49-F238E27FC236}">
                <a16:creationId xmlns:a16="http://schemas.microsoft.com/office/drawing/2014/main" id="{F0F17518-59A2-D271-BD21-58649919F25A}"/>
              </a:ext>
            </a:extLst>
          </p:cNvPr>
          <p:cNvCxnSpPr>
            <a:stCxn id="150" idx="0"/>
          </p:cNvCxnSpPr>
          <p:nvPr/>
        </p:nvCxnSpPr>
        <p:spPr>
          <a:xfrm rot="5400000" flipH="1" flipV="1">
            <a:off x="3288698" y="1368860"/>
            <a:ext cx="143983" cy="359305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AE1AB243-04D7-F371-8A33-A330F4689BAF}"/>
              </a:ext>
            </a:extLst>
          </p:cNvPr>
          <p:cNvCxnSpPr>
            <a:stCxn id="195" idx="1"/>
          </p:cNvCxnSpPr>
          <p:nvPr/>
        </p:nvCxnSpPr>
        <p:spPr>
          <a:xfrm rot="10800000">
            <a:off x="901646" y="3538101"/>
            <a:ext cx="39021" cy="24507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Verbinder: gewinkelt 52">
            <a:extLst>
              <a:ext uri="{FF2B5EF4-FFF2-40B4-BE49-F238E27FC236}">
                <a16:creationId xmlns:a16="http://schemas.microsoft.com/office/drawing/2014/main" id="{45A5FF80-2A06-066C-73D8-DB58802A5819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745561" y="3933067"/>
            <a:ext cx="351795" cy="396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Verbinder: gewinkelt 54">
            <a:extLst>
              <a:ext uri="{FF2B5EF4-FFF2-40B4-BE49-F238E27FC236}">
                <a16:creationId xmlns:a16="http://schemas.microsoft.com/office/drawing/2014/main" id="{95346505-3043-6979-8247-6409285C9AF4}"/>
              </a:ext>
            </a:extLst>
          </p:cNvPr>
          <p:cNvCxnSpPr>
            <a:endCxn id="9" idx="1"/>
          </p:cNvCxnSpPr>
          <p:nvPr/>
        </p:nvCxnSpPr>
        <p:spPr>
          <a:xfrm rot="16200000" flipH="1">
            <a:off x="746858" y="4283565"/>
            <a:ext cx="349200" cy="396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Verbinder: gewinkelt 56">
            <a:extLst>
              <a:ext uri="{FF2B5EF4-FFF2-40B4-BE49-F238E27FC236}">
                <a16:creationId xmlns:a16="http://schemas.microsoft.com/office/drawing/2014/main" id="{C31301C7-C432-6F28-C74F-69EC680D6C7D}"/>
              </a:ext>
            </a:extLst>
          </p:cNvPr>
          <p:cNvCxnSpPr>
            <a:endCxn id="189" idx="1"/>
          </p:cNvCxnSpPr>
          <p:nvPr/>
        </p:nvCxnSpPr>
        <p:spPr>
          <a:xfrm rot="16200000" flipH="1">
            <a:off x="746555" y="4633068"/>
            <a:ext cx="349200" cy="390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Verbinder: gewinkelt 60">
            <a:extLst>
              <a:ext uri="{FF2B5EF4-FFF2-40B4-BE49-F238E27FC236}">
                <a16:creationId xmlns:a16="http://schemas.microsoft.com/office/drawing/2014/main" id="{F247538C-8788-ACE8-CFEA-74455DEBD476}"/>
              </a:ext>
            </a:extLst>
          </p:cNvPr>
          <p:cNvCxnSpPr>
            <a:endCxn id="192" idx="1"/>
          </p:cNvCxnSpPr>
          <p:nvPr/>
        </p:nvCxnSpPr>
        <p:spPr>
          <a:xfrm rot="16200000" flipH="1">
            <a:off x="743978" y="4984845"/>
            <a:ext cx="354354" cy="390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Verbinder: gewinkelt 62">
            <a:extLst>
              <a:ext uri="{FF2B5EF4-FFF2-40B4-BE49-F238E27FC236}">
                <a16:creationId xmlns:a16="http://schemas.microsoft.com/office/drawing/2014/main" id="{57BD6C72-6BBD-7F40-CDC5-FE9C6B2F7E47}"/>
              </a:ext>
            </a:extLst>
          </p:cNvPr>
          <p:cNvCxnSpPr>
            <a:cxnSpLocks/>
            <a:endCxn id="23" idx="1"/>
          </p:cNvCxnSpPr>
          <p:nvPr/>
        </p:nvCxnSpPr>
        <p:spPr>
          <a:xfrm rot="16200000" flipH="1">
            <a:off x="743504" y="5339335"/>
            <a:ext cx="355303" cy="390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Verbinder: gewinkelt 64">
            <a:extLst>
              <a:ext uri="{FF2B5EF4-FFF2-40B4-BE49-F238E27FC236}">
                <a16:creationId xmlns:a16="http://schemas.microsoft.com/office/drawing/2014/main" id="{F275DF84-C5CB-A9ED-10F6-AEBC84EB8858}"/>
              </a:ext>
            </a:extLst>
          </p:cNvPr>
          <p:cNvCxnSpPr>
            <a:endCxn id="47" idx="1"/>
          </p:cNvCxnSpPr>
          <p:nvPr/>
        </p:nvCxnSpPr>
        <p:spPr>
          <a:xfrm rot="16200000" flipH="1">
            <a:off x="2595977" y="3923496"/>
            <a:ext cx="351796" cy="3906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Verbinder: gewinkelt 68">
            <a:extLst>
              <a:ext uri="{FF2B5EF4-FFF2-40B4-BE49-F238E27FC236}">
                <a16:creationId xmlns:a16="http://schemas.microsoft.com/office/drawing/2014/main" id="{86F6B0FC-2FE6-2810-80B0-1126E05A7D3D}"/>
              </a:ext>
            </a:extLst>
          </p:cNvPr>
          <p:cNvCxnSpPr>
            <a:endCxn id="43" idx="1"/>
          </p:cNvCxnSpPr>
          <p:nvPr/>
        </p:nvCxnSpPr>
        <p:spPr>
          <a:xfrm rot="16200000" flipH="1">
            <a:off x="2597179" y="4274089"/>
            <a:ext cx="349200" cy="38871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Verbinder: gewinkelt 70">
            <a:extLst>
              <a:ext uri="{FF2B5EF4-FFF2-40B4-BE49-F238E27FC236}">
                <a16:creationId xmlns:a16="http://schemas.microsoft.com/office/drawing/2014/main" id="{0889293D-4F96-754B-6EC5-F66DD845B0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97115" y="4593004"/>
            <a:ext cx="350092" cy="3906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60EC727B-1C7D-6350-D351-C4FF3C900E75}"/>
              </a:ext>
            </a:extLst>
          </p:cNvPr>
          <p:cNvSpPr/>
          <p:nvPr/>
        </p:nvSpPr>
        <p:spPr>
          <a:xfrm>
            <a:off x="1611673" y="5732683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Aktivierung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837AC303-6C49-81CA-14CE-E187FB6FDDB1}"/>
              </a:ext>
            </a:extLst>
          </p:cNvPr>
          <p:cNvSpPr/>
          <p:nvPr/>
        </p:nvSpPr>
        <p:spPr>
          <a:xfrm>
            <a:off x="940664" y="5733439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Aktivierung</a:t>
            </a:r>
          </a:p>
        </p:txBody>
      </p: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3A32ABC4-5EB2-4C84-907C-64BE684B659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43504" y="5698279"/>
            <a:ext cx="355303" cy="390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3FBE36AE-47E0-CFCF-76E8-CD3F41C0B5E4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1588664" y="5885835"/>
            <a:ext cx="14861" cy="96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03CC1477-8BB3-20E6-1ACA-270C628C0E95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588664" y="5886147"/>
            <a:ext cx="23009" cy="8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Rechteck 103">
            <a:extLst>
              <a:ext uri="{FF2B5EF4-FFF2-40B4-BE49-F238E27FC236}">
                <a16:creationId xmlns:a16="http://schemas.microsoft.com/office/drawing/2014/main" id="{D7099500-F6E1-77A4-2145-1CA445B052B2}"/>
              </a:ext>
            </a:extLst>
          </p:cNvPr>
          <p:cNvSpPr/>
          <p:nvPr/>
        </p:nvSpPr>
        <p:spPr>
          <a:xfrm>
            <a:off x="6492303" y="3227526"/>
            <a:ext cx="1371600" cy="297000"/>
          </a:xfrm>
          <a:prstGeom prst="rect">
            <a:avLst/>
          </a:prstGeom>
          <a:solidFill>
            <a:srgbClr val="FF9933"/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Bereichsleitung </a:t>
            </a:r>
          </a:p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 </a:t>
            </a:r>
            <a:r>
              <a:rPr lang="de-DE" sz="675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Zentrumsleitung</a:t>
            </a: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48859E38-9595-DF69-00DF-6496C0443751}"/>
              </a:ext>
            </a:extLst>
          </p:cNvPr>
          <p:cNvSpPr/>
          <p:nvPr/>
        </p:nvSpPr>
        <p:spPr>
          <a:xfrm>
            <a:off x="6570130" y="3959581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0500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Finanzen</a:t>
            </a: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679BC21B-E0C6-2D6D-9BD2-EFF1A4A8BD35}"/>
              </a:ext>
            </a:extLst>
          </p:cNvPr>
          <p:cNvSpPr/>
          <p:nvPr/>
        </p:nvSpPr>
        <p:spPr>
          <a:xfrm>
            <a:off x="6569836" y="3613981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</a:p>
        </p:txBody>
      </p:sp>
      <p:cxnSp>
        <p:nvCxnSpPr>
          <p:cNvPr id="107" name="Verbinder: gewinkelt 106">
            <a:extLst>
              <a:ext uri="{FF2B5EF4-FFF2-40B4-BE49-F238E27FC236}">
                <a16:creationId xmlns:a16="http://schemas.microsoft.com/office/drawing/2014/main" id="{C8D5F27A-1DF5-ABB7-AA0D-E475E73A1E2C}"/>
              </a:ext>
            </a:extLst>
          </p:cNvPr>
          <p:cNvCxnSpPr>
            <a:stCxn id="105" idx="1"/>
          </p:cNvCxnSpPr>
          <p:nvPr/>
        </p:nvCxnSpPr>
        <p:spPr>
          <a:xfrm rot="10800000">
            <a:off x="6530510" y="3760076"/>
            <a:ext cx="39620" cy="361507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Verbinder: gewinkelt 107">
            <a:extLst>
              <a:ext uri="{FF2B5EF4-FFF2-40B4-BE49-F238E27FC236}">
                <a16:creationId xmlns:a16="http://schemas.microsoft.com/office/drawing/2014/main" id="{6F1D9980-FD54-E019-77EB-FFC56EFA1A74}"/>
              </a:ext>
            </a:extLst>
          </p:cNvPr>
          <p:cNvCxnSpPr>
            <a:stCxn id="106" idx="1"/>
          </p:cNvCxnSpPr>
          <p:nvPr/>
        </p:nvCxnSpPr>
        <p:spPr>
          <a:xfrm rot="10800000">
            <a:off x="6530510" y="3522137"/>
            <a:ext cx="39327" cy="253845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Rechteck 108">
            <a:extLst>
              <a:ext uri="{FF2B5EF4-FFF2-40B4-BE49-F238E27FC236}">
                <a16:creationId xmlns:a16="http://schemas.microsoft.com/office/drawing/2014/main" id="{701F16BD-A4EF-51AE-C8D4-2CDE41CC19A4}"/>
              </a:ext>
            </a:extLst>
          </p:cNvPr>
          <p:cNvSpPr/>
          <p:nvPr/>
        </p:nvSpPr>
        <p:spPr>
          <a:xfrm>
            <a:off x="6569836" y="4316705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0500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Empfang</a:t>
            </a:r>
          </a:p>
        </p:txBody>
      </p:sp>
      <p:cxnSp>
        <p:nvCxnSpPr>
          <p:cNvPr id="110" name="Verbinder: gewinkelt 109">
            <a:extLst>
              <a:ext uri="{FF2B5EF4-FFF2-40B4-BE49-F238E27FC236}">
                <a16:creationId xmlns:a16="http://schemas.microsoft.com/office/drawing/2014/main" id="{29859D55-CE0E-9228-21BE-44E1B5C039B6}"/>
              </a:ext>
            </a:extLst>
          </p:cNvPr>
          <p:cNvCxnSpPr/>
          <p:nvPr/>
        </p:nvCxnSpPr>
        <p:spPr>
          <a:xfrm rot="10800000">
            <a:off x="6529037" y="4121581"/>
            <a:ext cx="39620" cy="361507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Rechteck 110">
            <a:extLst>
              <a:ext uri="{FF2B5EF4-FFF2-40B4-BE49-F238E27FC236}">
                <a16:creationId xmlns:a16="http://schemas.microsoft.com/office/drawing/2014/main" id="{053BB509-DA32-0F79-0DC4-E1BF7124786F}"/>
              </a:ext>
            </a:extLst>
          </p:cNvPr>
          <p:cNvSpPr/>
          <p:nvPr/>
        </p:nvSpPr>
        <p:spPr>
          <a:xfrm>
            <a:off x="7259807" y="3959011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Finanzen</a:t>
            </a:r>
          </a:p>
        </p:txBody>
      </p:sp>
      <p:cxnSp>
        <p:nvCxnSpPr>
          <p:cNvPr id="112" name="Gerader Verbinder 111">
            <a:extLst>
              <a:ext uri="{FF2B5EF4-FFF2-40B4-BE49-F238E27FC236}">
                <a16:creationId xmlns:a16="http://schemas.microsoft.com/office/drawing/2014/main" id="{8449395E-F641-D748-D3FD-ECDBE70E9753}"/>
              </a:ext>
            </a:extLst>
          </p:cNvPr>
          <p:cNvCxnSpPr>
            <a:cxnSpLocks/>
            <a:stCxn id="111" idx="1"/>
            <a:endCxn id="105" idx="3"/>
          </p:cNvCxnSpPr>
          <p:nvPr/>
        </p:nvCxnSpPr>
        <p:spPr>
          <a:xfrm flipH="1">
            <a:off x="7218130" y="4121011"/>
            <a:ext cx="41677" cy="5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hteck 118">
            <a:extLst>
              <a:ext uri="{FF2B5EF4-FFF2-40B4-BE49-F238E27FC236}">
                <a16:creationId xmlns:a16="http://schemas.microsoft.com/office/drawing/2014/main" id="{F642E909-1A59-DDE3-066B-740448AF50DD}"/>
              </a:ext>
            </a:extLst>
          </p:cNvPr>
          <p:cNvSpPr/>
          <p:nvPr/>
        </p:nvSpPr>
        <p:spPr>
          <a:xfrm>
            <a:off x="4656176" y="3220705"/>
            <a:ext cx="1371600" cy="297000"/>
          </a:xfrm>
          <a:prstGeom prst="rect">
            <a:avLst/>
          </a:prstGeom>
          <a:solidFill>
            <a:srgbClr val="FF9933"/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Bereichsleitung </a:t>
            </a:r>
          </a:p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Tagesbetreuung </a:t>
            </a:r>
            <a:r>
              <a:rPr lang="de-DE" sz="675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KitS</a:t>
            </a:r>
            <a:endParaRPr lang="de-DE" sz="6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Rechteck 119">
            <a:extLst>
              <a:ext uri="{FF2B5EF4-FFF2-40B4-BE49-F238E27FC236}">
                <a16:creationId xmlns:a16="http://schemas.microsoft.com/office/drawing/2014/main" id="{92A83A5B-BDA5-DC39-9CBF-F9B24DF50777}"/>
              </a:ext>
            </a:extLst>
          </p:cNvPr>
          <p:cNvSpPr/>
          <p:nvPr/>
        </p:nvSpPr>
        <p:spPr>
          <a:xfrm>
            <a:off x="4720485" y="4300401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3</a:t>
            </a: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A17C547D-3165-9310-E919-0ED988BC0EAB}"/>
              </a:ext>
            </a:extLst>
          </p:cNvPr>
          <p:cNvSpPr/>
          <p:nvPr/>
        </p:nvSpPr>
        <p:spPr>
          <a:xfrm>
            <a:off x="4720485" y="3603543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1</a:t>
            </a:r>
          </a:p>
        </p:txBody>
      </p:sp>
      <p:sp>
        <p:nvSpPr>
          <p:cNvPr id="122" name="Rechteck 121">
            <a:extLst>
              <a:ext uri="{FF2B5EF4-FFF2-40B4-BE49-F238E27FC236}">
                <a16:creationId xmlns:a16="http://schemas.microsoft.com/office/drawing/2014/main" id="{94C1F406-1277-2F81-6C21-6B2122827552}"/>
              </a:ext>
            </a:extLst>
          </p:cNvPr>
          <p:cNvSpPr/>
          <p:nvPr/>
        </p:nvSpPr>
        <p:spPr>
          <a:xfrm>
            <a:off x="4721091" y="3951059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Gruppe 2</a:t>
            </a:r>
          </a:p>
        </p:txBody>
      </p:sp>
      <p:sp>
        <p:nvSpPr>
          <p:cNvPr id="123" name="Rechteck 122">
            <a:extLst>
              <a:ext uri="{FF2B5EF4-FFF2-40B4-BE49-F238E27FC236}">
                <a16:creationId xmlns:a16="http://schemas.microsoft.com/office/drawing/2014/main" id="{DD8ACCE8-B4BE-7092-20AF-6B094A19F620}"/>
              </a:ext>
            </a:extLst>
          </p:cNvPr>
          <p:cNvSpPr/>
          <p:nvPr/>
        </p:nvSpPr>
        <p:spPr>
          <a:xfrm>
            <a:off x="5389643" y="3602805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1</a:t>
            </a: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26C8BD34-0B38-E24D-EE7B-F8B0DA12F4F2}"/>
              </a:ext>
            </a:extLst>
          </p:cNvPr>
          <p:cNvSpPr/>
          <p:nvPr/>
        </p:nvSpPr>
        <p:spPr>
          <a:xfrm>
            <a:off x="5391494" y="3951059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2</a:t>
            </a:r>
          </a:p>
        </p:txBody>
      </p:sp>
      <p:sp>
        <p:nvSpPr>
          <p:cNvPr id="125" name="Rechteck 124">
            <a:extLst>
              <a:ext uri="{FF2B5EF4-FFF2-40B4-BE49-F238E27FC236}">
                <a16:creationId xmlns:a16="http://schemas.microsoft.com/office/drawing/2014/main" id="{BAA5ACF6-327A-B269-600B-1EFBB8FE7CB9}"/>
              </a:ext>
            </a:extLst>
          </p:cNvPr>
          <p:cNvSpPr/>
          <p:nvPr/>
        </p:nvSpPr>
        <p:spPr>
          <a:xfrm>
            <a:off x="5390426" y="4299304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Gruppe 3</a:t>
            </a:r>
          </a:p>
        </p:txBody>
      </p:sp>
      <p:cxnSp>
        <p:nvCxnSpPr>
          <p:cNvPr id="127" name="Gerader Verbinder 126">
            <a:extLst>
              <a:ext uri="{FF2B5EF4-FFF2-40B4-BE49-F238E27FC236}">
                <a16:creationId xmlns:a16="http://schemas.microsoft.com/office/drawing/2014/main" id="{E07AD422-31C1-3A5E-D54C-0C312134403D}"/>
              </a:ext>
            </a:extLst>
          </p:cNvPr>
          <p:cNvCxnSpPr>
            <a:cxnSpLocks/>
          </p:cNvCxnSpPr>
          <p:nvPr/>
        </p:nvCxnSpPr>
        <p:spPr>
          <a:xfrm>
            <a:off x="5369095" y="3760309"/>
            <a:ext cx="224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Gerader Verbinder 127">
            <a:extLst>
              <a:ext uri="{FF2B5EF4-FFF2-40B4-BE49-F238E27FC236}">
                <a16:creationId xmlns:a16="http://schemas.microsoft.com/office/drawing/2014/main" id="{E62652A7-E001-482F-164E-267BDC4E0624}"/>
              </a:ext>
            </a:extLst>
          </p:cNvPr>
          <p:cNvCxnSpPr>
            <a:stCxn id="122" idx="3"/>
            <a:endCxn id="124" idx="1"/>
          </p:cNvCxnSpPr>
          <p:nvPr/>
        </p:nvCxnSpPr>
        <p:spPr>
          <a:xfrm>
            <a:off x="5369095" y="4113059"/>
            <a:ext cx="224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Gerader Verbinder 128">
            <a:extLst>
              <a:ext uri="{FF2B5EF4-FFF2-40B4-BE49-F238E27FC236}">
                <a16:creationId xmlns:a16="http://schemas.microsoft.com/office/drawing/2014/main" id="{0857758A-8E29-E76B-2EF0-FE19F47B32B3}"/>
              </a:ext>
            </a:extLst>
          </p:cNvPr>
          <p:cNvCxnSpPr>
            <a:stCxn id="120" idx="3"/>
            <a:endCxn id="125" idx="1"/>
          </p:cNvCxnSpPr>
          <p:nvPr/>
        </p:nvCxnSpPr>
        <p:spPr>
          <a:xfrm flipV="1">
            <a:off x="5368485" y="4461304"/>
            <a:ext cx="21941" cy="10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Rechteck 132">
            <a:extLst>
              <a:ext uri="{FF2B5EF4-FFF2-40B4-BE49-F238E27FC236}">
                <a16:creationId xmlns:a16="http://schemas.microsoft.com/office/drawing/2014/main" id="{B0B78BDD-8198-A69D-474C-C64FDF7167B8}"/>
              </a:ext>
            </a:extLst>
          </p:cNvPr>
          <p:cNvSpPr/>
          <p:nvPr/>
        </p:nvSpPr>
        <p:spPr>
          <a:xfrm>
            <a:off x="4728596" y="4644215"/>
            <a:ext cx="648000" cy="324000"/>
          </a:xfrm>
          <a:prstGeom prst="rect">
            <a:avLst/>
          </a:prstGeom>
          <a:solidFill>
            <a:srgbClr val="FFCC99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Teamleitung Senioren</a:t>
            </a:r>
          </a:p>
        </p:txBody>
      </p:sp>
      <p:sp>
        <p:nvSpPr>
          <p:cNvPr id="134" name="Rechteck 133">
            <a:extLst>
              <a:ext uri="{FF2B5EF4-FFF2-40B4-BE49-F238E27FC236}">
                <a16:creationId xmlns:a16="http://schemas.microsoft.com/office/drawing/2014/main" id="{B5BDDB09-007D-593B-1668-94EC4B879127}"/>
              </a:ext>
            </a:extLst>
          </p:cNvPr>
          <p:cNvSpPr/>
          <p:nvPr/>
        </p:nvSpPr>
        <p:spPr>
          <a:xfrm>
            <a:off x="5389643" y="4640407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 Senioren</a:t>
            </a:r>
          </a:p>
        </p:txBody>
      </p:sp>
      <p:cxnSp>
        <p:nvCxnSpPr>
          <p:cNvPr id="135" name="Gerader Verbinder 134">
            <a:extLst>
              <a:ext uri="{FF2B5EF4-FFF2-40B4-BE49-F238E27FC236}">
                <a16:creationId xmlns:a16="http://schemas.microsoft.com/office/drawing/2014/main" id="{A2AA91E1-2475-BDDF-6781-DED7BF67154D}"/>
              </a:ext>
            </a:extLst>
          </p:cNvPr>
          <p:cNvCxnSpPr>
            <a:cxnSpLocks/>
            <a:stCxn id="134" idx="1"/>
            <a:endCxn id="133" idx="3"/>
          </p:cNvCxnSpPr>
          <p:nvPr/>
        </p:nvCxnSpPr>
        <p:spPr>
          <a:xfrm flipH="1">
            <a:off x="5376596" y="4802407"/>
            <a:ext cx="13047" cy="3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EEC3F155-1487-E805-D7EC-7C6C2F608C06}"/>
              </a:ext>
            </a:extLst>
          </p:cNvPr>
          <p:cNvCxnSpPr>
            <a:cxnSpLocks/>
          </p:cNvCxnSpPr>
          <p:nvPr/>
        </p:nvCxnSpPr>
        <p:spPr>
          <a:xfrm>
            <a:off x="5092916" y="3093395"/>
            <a:ext cx="20720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Verbinder: gewinkelt 159">
            <a:extLst>
              <a:ext uri="{FF2B5EF4-FFF2-40B4-BE49-F238E27FC236}">
                <a16:creationId xmlns:a16="http://schemas.microsoft.com/office/drawing/2014/main" id="{B606A511-AD38-7F97-CA91-69CE05A08DF0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31895" y="3663664"/>
            <a:ext cx="350092" cy="3906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Verbinder: gewinkelt 160">
            <a:extLst>
              <a:ext uri="{FF2B5EF4-FFF2-40B4-BE49-F238E27FC236}">
                <a16:creationId xmlns:a16="http://schemas.microsoft.com/office/drawing/2014/main" id="{A977531B-3E85-7909-801A-BB54F568307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31895" y="4010225"/>
            <a:ext cx="350092" cy="3906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Verbinder: gewinkelt 161">
            <a:extLst>
              <a:ext uri="{FF2B5EF4-FFF2-40B4-BE49-F238E27FC236}">
                <a16:creationId xmlns:a16="http://schemas.microsoft.com/office/drawing/2014/main" id="{92736C7B-E49A-136A-9155-C2823D9FF06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31895" y="4351233"/>
            <a:ext cx="350092" cy="3906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Verbinder: gewinkelt 162">
            <a:extLst>
              <a:ext uri="{FF2B5EF4-FFF2-40B4-BE49-F238E27FC236}">
                <a16:creationId xmlns:a16="http://schemas.microsoft.com/office/drawing/2014/main" id="{D759AFA0-296B-ECAF-FF7B-92B5BC5DBB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31895" y="4704940"/>
            <a:ext cx="350092" cy="3906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Verbinder: gewinkelt 168">
            <a:extLst>
              <a:ext uri="{FF2B5EF4-FFF2-40B4-BE49-F238E27FC236}">
                <a16:creationId xmlns:a16="http://schemas.microsoft.com/office/drawing/2014/main" id="{E591176B-D3CF-8968-E823-76619B793246}"/>
              </a:ext>
            </a:extLst>
          </p:cNvPr>
          <p:cNvCxnSpPr/>
          <p:nvPr/>
        </p:nvCxnSpPr>
        <p:spPr>
          <a:xfrm rot="10800000">
            <a:off x="6529104" y="4483087"/>
            <a:ext cx="39620" cy="361507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72364FA1-D058-A76B-DDCF-CF102947B8BF}"/>
              </a:ext>
            </a:extLst>
          </p:cNvPr>
          <p:cNvSpPr/>
          <p:nvPr/>
        </p:nvSpPr>
        <p:spPr>
          <a:xfrm>
            <a:off x="4059000" y="1812130"/>
            <a:ext cx="1026000" cy="297000"/>
          </a:xfrm>
          <a:prstGeom prst="rect">
            <a:avLst/>
          </a:prstGeom>
          <a:solidFill>
            <a:schemeClr val="bg2">
              <a:lumMod val="75000"/>
            </a:schemeClr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Verwaltungsrat </a:t>
            </a:r>
            <a:b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Zentrum Breitenhof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4E6474A-434E-A19E-42E7-1B6F0F24D475}"/>
              </a:ext>
            </a:extLst>
          </p:cNvPr>
          <p:cNvSpPr/>
          <p:nvPr/>
        </p:nvSpPr>
        <p:spPr>
          <a:xfrm>
            <a:off x="4059000" y="2392499"/>
            <a:ext cx="1026000" cy="297000"/>
          </a:xfrm>
          <a:prstGeom prst="rect">
            <a:avLst/>
          </a:prstGeom>
          <a:solidFill>
            <a:schemeClr val="bg2">
              <a:lumMod val="85000"/>
            </a:schemeClr>
          </a:solidFill>
          <a:ln w="3175" cap="rnd" cmpd="sng" algn="ctr">
            <a:solidFill>
              <a:schemeClr val="tx1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Zentrumsleitung Breitenhof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9DE00E1-BF79-4E7B-7977-27837892EDB8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4572000" y="2109130"/>
            <a:ext cx="0" cy="2833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7058ECC7-E609-D837-42AF-2E8AC8AC6198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4571069" y="2689499"/>
            <a:ext cx="931" cy="3966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hteck 9">
            <a:extLst>
              <a:ext uri="{FF2B5EF4-FFF2-40B4-BE49-F238E27FC236}">
                <a16:creationId xmlns:a16="http://schemas.microsoft.com/office/drawing/2014/main" id="{67813AD0-72EC-E5F1-5DCC-2601FABC106F}"/>
              </a:ext>
            </a:extLst>
          </p:cNvPr>
          <p:cNvSpPr/>
          <p:nvPr/>
        </p:nvSpPr>
        <p:spPr>
          <a:xfrm>
            <a:off x="6529036" y="5253214"/>
            <a:ext cx="1246738" cy="359755"/>
          </a:xfrm>
          <a:prstGeom prst="rect">
            <a:avLst/>
          </a:prstGeom>
          <a:noFill/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Verantwortlicher Heimarzt:</a:t>
            </a:r>
            <a:br>
              <a:rPr lang="de-DE" sz="6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Giuseppe Curcio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E8B4EA4-E144-C6C4-4F95-FB3D04227A47}"/>
              </a:ext>
            </a:extLst>
          </p:cNvPr>
          <p:cNvSpPr/>
          <p:nvPr/>
        </p:nvSpPr>
        <p:spPr>
          <a:xfrm>
            <a:off x="6529036" y="5696980"/>
            <a:ext cx="1245447" cy="361507"/>
          </a:xfrm>
          <a:prstGeom prst="rect">
            <a:avLst/>
          </a:prstGeom>
          <a:noFill/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286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6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Verantwortliche Apothekerin:</a:t>
            </a:r>
            <a:br>
              <a:rPr lang="de-DE" sz="6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Chiara Nick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0161C5B-ACE4-5DF5-AAB4-8C085D30FECD}"/>
              </a:ext>
            </a:extLst>
          </p:cNvPr>
          <p:cNvSpPr/>
          <p:nvPr/>
        </p:nvSpPr>
        <p:spPr>
          <a:xfrm>
            <a:off x="6569836" y="4687893"/>
            <a:ext cx="648000" cy="324000"/>
          </a:xfrm>
          <a:prstGeom prst="rect">
            <a:avLst/>
          </a:prstGeom>
          <a:solidFill>
            <a:srgbClr val="FFE6CD"/>
          </a:solidFill>
          <a:ln w="3175" cap="rnd" cmpd="sng" algn="ctr">
            <a:solidFill>
              <a:schemeClr val="tx1"/>
            </a:solidFill>
            <a:prstDash val="solid"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286" tIns="40500" rIns="4286" bIns="40508" numCol="1" spcCol="1270" rtlCol="0" anchor="ctr" anchorCtr="0">
            <a:noAutofit/>
            <a:flatTx/>
          </a:bodyPr>
          <a:lstStyle/>
          <a:p>
            <a:pPr algn="ctr" defTabSz="300031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</a:pPr>
            <a:r>
              <a:rPr lang="de-DE" sz="6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33D9D4F4-96AB-1DC8-1EA8-572FAA3B2FEE}"/>
              </a:ext>
            </a:extLst>
          </p:cNvPr>
          <p:cNvCxnSpPr>
            <a:cxnSpLocks/>
            <a:stCxn id="177" idx="1"/>
          </p:cNvCxnSpPr>
          <p:nvPr/>
        </p:nvCxnSpPr>
        <p:spPr>
          <a:xfrm flipH="1" flipV="1">
            <a:off x="4572000" y="2851155"/>
            <a:ext cx="807776" cy="6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Design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661_TF56610394_Win32" id="{3C286796-FAB6-446A-98DB-DCFDDD9AB94A}" vid="{802B380C-1B80-40F3-B159-797CDEFD30C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Farbcodiertes Organigramm</Template>
  <TotalTime>0</TotalTime>
  <Words>183</Words>
  <Application>Microsoft Office PowerPoint</Application>
  <PresentationFormat>Bildschirmpräsentation (4:3)</PresentationFormat>
  <Paragraphs>56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Avenir Next LT Pro Light</vt:lpstr>
      <vt:lpstr>Calibri</vt:lpstr>
      <vt:lpstr>Speak Pro</vt:lpstr>
      <vt:lpstr>Office-Design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Karin Rohrer</dc:creator>
  <cp:lastModifiedBy>Carola Drechsler</cp:lastModifiedBy>
  <cp:revision>52</cp:revision>
  <cp:lastPrinted>2024-01-09T14:51:32Z</cp:lastPrinted>
  <dcterms:created xsi:type="dcterms:W3CDTF">2024-01-09T08:49:10Z</dcterms:created>
  <dcterms:modified xsi:type="dcterms:W3CDTF">2026-08-04T12:04:07Z</dcterms:modified>
</cp:coreProperties>
</file>